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59" r:id="rId5"/>
    <p:sldId id="268" r:id="rId6"/>
    <p:sldId id="269" r:id="rId7"/>
    <p:sldId id="270" r:id="rId8"/>
    <p:sldId id="260" r:id="rId9"/>
    <p:sldId id="261" r:id="rId10"/>
    <p:sldId id="263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1426"/>
  </p:normalViewPr>
  <p:slideViewPr>
    <p:cSldViewPr snapToGrid="0" snapToObjects="1">
      <p:cViewPr varScale="1">
        <p:scale>
          <a:sx n="74" d="100"/>
          <a:sy n="74" d="100"/>
        </p:scale>
        <p:origin x="12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1491C-C5E1-AC47-838E-E45FD23D3761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22D2E-D898-C04E-9B78-7A9C92162E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2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41F82-1588-9B46-A23E-5062EE2158C2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BB16B-AC84-7E48-9332-876FD7DBA4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270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818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76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Volume can also show attitude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133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767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8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BB16B-AC84-7E48-9332-876FD7DBA47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209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6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1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65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187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565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7621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0479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94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4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704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242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68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885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5108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546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5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4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6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3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2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55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17AD32F9-7C98-B94D-A48C-08EEBE81C0EC}" type="datetimeFigureOut">
              <a:rPr lang="en-US" smtClean="0"/>
              <a:t>7/10/18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EDD30EA-936D-1F49-B58A-17F91855174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153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Review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Writing Section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5680" y="386903"/>
            <a:ext cx="2540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093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3144044"/>
            <a:ext cx="2540000" cy="1714500"/>
          </a:xfrm>
        </p:spPr>
      </p:pic>
    </p:spTree>
    <p:extLst>
      <p:ext uri="{BB962C8B-B14F-4D97-AF65-F5344CB8AC3E}">
        <p14:creationId xmlns:p14="http://schemas.microsoft.com/office/powerpoint/2010/main" val="10117961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603"/>
            <a:ext cx="10317480" cy="921095"/>
          </a:xfrm>
        </p:spPr>
        <p:txBody>
          <a:bodyPr/>
          <a:lstStyle/>
          <a:p>
            <a:r>
              <a:rPr lang="en-US" b="1" dirty="0" smtClean="0"/>
              <a:t>Question 1: Synthesis of Opposing Ideas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08029"/>
            <a:ext cx="10515600" cy="4554748"/>
          </a:xfrm>
        </p:spPr>
        <p:txBody>
          <a:bodyPr>
            <a:normAutofit lnSpcReduction="1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In Question 1, the Integrated Essay, you will be asked to read a short passage from a textbook and then listen to part of a short lecture about the same topic. The ideas in the lecture will usually challenge the ideas in the reading passage.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/>
              <a:t>After you read the question, you will write an essay that includes information from both the reading passage and the lecture.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14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0659" y="365126"/>
            <a:ext cx="11013141" cy="40584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40659" y="770966"/>
            <a:ext cx="5679141" cy="54059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400" b="1" i="1" dirty="0" smtClean="0"/>
              <a:t>Timing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3600" dirty="0" smtClean="0"/>
              <a:t>Reading Time: 3 minutes</a:t>
            </a:r>
          </a:p>
          <a:p>
            <a:pPr marL="0" indent="0">
              <a:buNone/>
            </a:pPr>
            <a:r>
              <a:rPr lang="en-US" sz="3600" dirty="0" smtClean="0"/>
              <a:t>Writing Time: 20 minutes</a:t>
            </a:r>
          </a:p>
          <a:p>
            <a:pPr marL="0" indent="0">
              <a:buNone/>
            </a:pPr>
            <a:r>
              <a:rPr lang="en-US" sz="3600" dirty="0" smtClean="0"/>
              <a:t>Word Count: 150-225 words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759388" y="770966"/>
            <a:ext cx="4594412" cy="54059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400" b="1" i="1" dirty="0" smtClean="0"/>
              <a:t>Task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3600" dirty="0" smtClean="0"/>
              <a:t>Read a short passage and take notes</a:t>
            </a:r>
          </a:p>
          <a:p>
            <a:r>
              <a:rPr lang="en-US" sz="3600" dirty="0" smtClean="0"/>
              <a:t>Listen to a short lecture and take notes</a:t>
            </a:r>
          </a:p>
          <a:p>
            <a:r>
              <a:rPr lang="en-US" sz="3600" dirty="0" smtClean="0"/>
              <a:t>Answer a question, using information from both the reading and the lecture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6012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235" y="365126"/>
            <a:ext cx="10905565" cy="692710"/>
          </a:xfrm>
        </p:spPr>
        <p:txBody>
          <a:bodyPr>
            <a:noAutofit/>
          </a:bodyPr>
          <a:lstStyle/>
          <a:p>
            <a:r>
              <a:rPr lang="en-US" b="1" dirty="0" smtClean="0"/>
              <a:t>1  Present the ideas in the reading passage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8235" y="1057836"/>
            <a:ext cx="11313459" cy="56656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This introduction should be very brief. Most of your essay will be devoted to explaining how the lecture casts doubt on the ideas in the reading passage. 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600" b="1" dirty="0" smtClean="0"/>
              <a:t>Example</a:t>
            </a:r>
            <a:r>
              <a:rPr lang="en-US" sz="3600" dirty="0"/>
              <a:t> </a:t>
            </a:r>
            <a:r>
              <a:rPr lang="en-US" sz="3600" b="1" dirty="0" smtClean="0"/>
              <a:t>Introduction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The lecturer refutes all three arguments for global warming presented in the reading passage. First</a:t>
            </a:r>
            <a:r>
              <a:rPr lang="mr-IN" sz="3600" dirty="0" smtClean="0"/>
              <a:t>…</a:t>
            </a:r>
            <a:endParaRPr lang="en-US" sz="3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OR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The reading passage claims that global warming is supported by a consensus of scientists, satellite data, and cyclical currents in the ocean. However, the lecturer refutes all three arguments.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33213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094" y="365125"/>
            <a:ext cx="10869706" cy="674781"/>
          </a:xfrm>
        </p:spPr>
        <p:txBody>
          <a:bodyPr>
            <a:noAutofit/>
          </a:bodyPr>
          <a:lstStyle/>
          <a:p>
            <a:r>
              <a:rPr lang="en-US" b="1" dirty="0" smtClean="0"/>
              <a:t>2  Refute each point in the reading passage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094" y="1039906"/>
            <a:ext cx="11205882" cy="555811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Each point from the reading passage can be challenged in a separate paragraph. The argument in the lecture that refutes the point should be developed in the paragraph.</a:t>
            </a:r>
          </a:p>
          <a:p>
            <a:pPr marL="0" indent="0">
              <a:spcBef>
                <a:spcPts val="0"/>
              </a:spcBef>
              <a:buNone/>
            </a:pPr>
            <a:endParaRPr lang="en-US" sz="3600" dirty="0"/>
          </a:p>
          <a:p>
            <a:pPr marL="0" indent="0">
              <a:spcBef>
                <a:spcPts val="0"/>
              </a:spcBef>
              <a:buNone/>
            </a:pPr>
            <a:r>
              <a:rPr lang="en-US" sz="3600" b="1" dirty="0" smtClean="0"/>
              <a:t>Example Argument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First, she [the lecturer] points out that a consensus does not prove a theory</a:t>
            </a:r>
            <a:r>
              <a:rPr lang="mr-IN" sz="3600" dirty="0" smtClean="0"/>
              <a:t>…</a:t>
            </a:r>
            <a:r>
              <a:rPr lang="en-US" sz="3600" dirty="0" smtClean="0"/>
              <a:t>.Furthermore, the most recent IPCC report recognizes that the model doesn’t simulate clouds well</a:t>
            </a:r>
            <a:r>
              <a:rPr lang="mr-IN" sz="3600" dirty="0" smtClean="0"/>
              <a:t>…</a:t>
            </a:r>
            <a:r>
              <a:rPr lang="en-US" sz="3600" dirty="0" smtClean="0"/>
              <a:t>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6922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574" y="365125"/>
            <a:ext cx="10905226" cy="1325563"/>
          </a:xfrm>
        </p:spPr>
        <p:txBody>
          <a:bodyPr/>
          <a:lstStyle/>
          <a:p>
            <a:r>
              <a:rPr lang="en-US" b="1" dirty="0" smtClean="0"/>
              <a:t>3  Include an optional 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If you write a conclusion, it should not be lengthy.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b="1" dirty="0" smtClean="0"/>
              <a:t>Example Conclusion</a:t>
            </a:r>
          </a:p>
          <a:p>
            <a:pPr marL="0" indent="0">
              <a:buNone/>
            </a:pPr>
            <a:r>
              <a:rPr lang="en-US" sz="3600" i="1" dirty="0" smtClean="0"/>
              <a:t>In short</a:t>
            </a:r>
            <a:r>
              <a:rPr lang="en-US" sz="3600" dirty="0" smtClean="0"/>
              <a:t>, at this point, many highly regarded experts disagree with the model because the scientific data contradicts it.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78189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89" y="-135467"/>
            <a:ext cx="11129512" cy="1067121"/>
          </a:xfrm>
        </p:spPr>
        <p:txBody>
          <a:bodyPr anchor="ctr">
            <a:normAutofit/>
          </a:bodyPr>
          <a:lstStyle/>
          <a:p>
            <a:r>
              <a:rPr lang="en-US" b="1" dirty="0" smtClean="0"/>
              <a:t>Example Notes 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4288" y="660400"/>
            <a:ext cx="11967712" cy="606213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200" b="1" spc="-150" dirty="0" smtClean="0">
                <a:latin typeface="Chalkduster" charset="0"/>
                <a:ea typeface="Chalkduster" charset="0"/>
                <a:cs typeface="Chalkduster" charset="0"/>
              </a:rPr>
              <a:t>Global warming—data does not prove model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spc="-150" dirty="0" smtClean="0">
                <a:latin typeface="Chalkduster" charset="0"/>
                <a:ea typeface="Chalkduster" charset="0"/>
                <a:cs typeface="Chalkduster" charset="0"/>
              </a:rPr>
              <a:t>Consensus of scientists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spc="-150" dirty="0" smtClean="0">
                <a:latin typeface="Chalkduster" charset="0"/>
                <a:ea typeface="Chalkduster" charset="0"/>
                <a:cs typeface="Chalkduster" charset="0"/>
              </a:rPr>
              <a:t>IPCC observations		1 contradiction refutes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spc="-150" dirty="0" smtClean="0">
                <a:latin typeface="Chalkduster" charset="0"/>
                <a:ea typeface="Chalkduster" charset="0"/>
                <a:cs typeface="Chalkduster" charset="0"/>
              </a:rPr>
              <a:t>200 organizations		Lindzen and Choi study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spc="-150" dirty="0">
                <a:latin typeface="Chalkduster" charset="0"/>
                <a:ea typeface="Chalkduster" charset="0"/>
                <a:cs typeface="Chalkduster" charset="0"/>
              </a:rPr>
              <a:t>	</a:t>
            </a:r>
            <a:r>
              <a:rPr lang="en-US" sz="3200" spc="-150" dirty="0" smtClean="0">
                <a:latin typeface="Chalkduster" charset="0"/>
                <a:ea typeface="Chalkduster" charset="0"/>
                <a:cs typeface="Chalkduster" charset="0"/>
              </a:rPr>
              <a:t>					IPCC—clouds Ø simulated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spc="-150" dirty="0" smtClean="0">
                <a:latin typeface="Chalkduster" charset="0"/>
                <a:ea typeface="Chalkduster" charset="0"/>
                <a:cs typeface="Chalkduster" charset="0"/>
              </a:rPr>
              <a:t>Satellite data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spc="-150" dirty="0" smtClean="0">
                <a:latin typeface="Chalkduster" charset="0"/>
                <a:ea typeface="Chalkduster" charset="0"/>
                <a:cs typeface="Chalkduster" charset="0"/>
              </a:rPr>
              <a:t>Satellite data supports    NASA w/U Al discrepancy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spc="-150" dirty="0" smtClean="0">
                <a:latin typeface="Chalkduster" charset="0"/>
                <a:ea typeface="Chalkduster" charset="0"/>
                <a:cs typeface="Chalkduster" charset="0"/>
              </a:rPr>
              <a:t>Less CO</a:t>
            </a:r>
            <a:r>
              <a:rPr lang="en-US" sz="3200" spc="-150" baseline="-25000" dirty="0" smtClean="0">
                <a:latin typeface="Chalkduster" charset="0"/>
                <a:ea typeface="Chalkduster" charset="0"/>
                <a:cs typeface="Chalkduster" charset="0"/>
              </a:rPr>
              <a:t>2 </a:t>
            </a:r>
            <a:r>
              <a:rPr lang="en-US" sz="3200" spc="-150" dirty="0" smtClean="0">
                <a:latin typeface="Chalkduster" charset="0"/>
                <a:ea typeface="Chalkduster" charset="0"/>
                <a:cs typeface="Chalkduster" charset="0"/>
              </a:rPr>
              <a:t>escaping/	   	25 yrs predictions more heat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spc="-150" dirty="0" smtClean="0">
                <a:latin typeface="Chalkduster" charset="0"/>
                <a:ea typeface="Chalkduster" charset="0"/>
                <a:cs typeface="Chalkduster" charset="0"/>
              </a:rPr>
              <a:t>More long-wave @ surface   than data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spc="-150" dirty="0" smtClean="0">
                <a:latin typeface="Chalkduster" charset="0"/>
                <a:ea typeface="Chalkduster" charset="0"/>
                <a:cs typeface="Chalkduster" charset="0"/>
              </a:rPr>
              <a:t>Global average temps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spc="-150" dirty="0" smtClean="0">
                <a:latin typeface="Chalkduster" charset="0"/>
                <a:ea typeface="Chalkduster" charset="0"/>
                <a:cs typeface="Chalkduster" charset="0"/>
              </a:rPr>
              <a:t>Missing heat in oceans	Von Shuckmann—top cooling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spc="-150" dirty="0" smtClean="0">
                <a:latin typeface="Chalkduster" charset="0"/>
                <a:ea typeface="Chalkduster" charset="0"/>
                <a:cs typeface="Chalkduster" charset="0"/>
              </a:rPr>
              <a:t>El Nino/La Nina cycle</a:t>
            </a:r>
            <a:r>
              <a:rPr lang="en-US" sz="3200" spc="-150" dirty="0">
                <a:latin typeface="Chalkduster" charset="0"/>
                <a:ea typeface="Chalkduster" charset="0"/>
                <a:cs typeface="Chalkduster" charset="0"/>
              </a:rPr>
              <a:t>	 </a:t>
            </a:r>
            <a:r>
              <a:rPr lang="en-US" sz="3200" spc="-150" dirty="0" smtClean="0">
                <a:latin typeface="Chalkduster" charset="0"/>
                <a:ea typeface="Chalkduster" charset="0"/>
                <a:cs typeface="Chalkduster" charset="0"/>
              </a:rPr>
              <a:t>   No hot spots tropics					</a:t>
            </a:r>
            <a:endParaRPr lang="en-US" sz="3200" dirty="0" smtClean="0">
              <a:latin typeface="Chalkduster" charset="0"/>
              <a:ea typeface="Chalkduster" charset="0"/>
              <a:cs typeface="Chalkdust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6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389467"/>
            <a:ext cx="11170920" cy="948266"/>
          </a:xfrm>
        </p:spPr>
        <p:txBody>
          <a:bodyPr>
            <a:normAutofit/>
          </a:bodyPr>
          <a:lstStyle/>
          <a:p>
            <a:r>
              <a:rPr lang="en-US" b="1" dirty="0" smtClean="0"/>
              <a:t>Example Essay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" y="663388"/>
            <a:ext cx="11870575" cy="5513575"/>
          </a:xfrm>
          <a:ln>
            <a:noFill/>
          </a:ln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 smtClean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3600" dirty="0" smtClean="0"/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dirty="0" smtClean="0"/>
              <a:t>To </a:t>
            </a:r>
            <a:r>
              <a:rPr lang="en-US" sz="3600" dirty="0"/>
              <a:t>read the example essay, return to your book.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173" y="1611654"/>
            <a:ext cx="780569" cy="78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943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37067"/>
            <a:ext cx="10515600" cy="1185973"/>
          </a:xfrm>
        </p:spPr>
        <p:txBody>
          <a:bodyPr/>
          <a:lstStyle/>
          <a:p>
            <a:r>
              <a:rPr lang="en-US" b="1" dirty="0" smtClean="0"/>
              <a:t>Checklist 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78933"/>
            <a:ext cx="10515600" cy="6654800"/>
          </a:xfrm>
          <a:ln>
            <a:noFill/>
          </a:ln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The </a:t>
            </a:r>
            <a:r>
              <a:rPr lang="en-US" sz="3600" dirty="0"/>
              <a:t>essay answers the question.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A </a:t>
            </a:r>
            <a:r>
              <a:rPr lang="en-US" sz="3600" dirty="0"/>
              <a:t>topic sentence summarizes the main idea. 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An </a:t>
            </a:r>
            <a:r>
              <a:rPr lang="en-US" sz="3600" dirty="0"/>
              <a:t>outline sentence previews the major points.	    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Examples </a:t>
            </a:r>
            <a:r>
              <a:rPr lang="en-US" sz="3600" dirty="0"/>
              <a:t>and details support the points.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The </a:t>
            </a:r>
            <a:r>
              <a:rPr lang="en-US" sz="3600" dirty="0"/>
              <a:t>information is accurate.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Each </a:t>
            </a:r>
            <a:r>
              <a:rPr lang="en-US" sz="3600" dirty="0"/>
              <a:t>lecture point is addressed.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The </a:t>
            </a:r>
            <a:r>
              <a:rPr lang="en-US" sz="3600" dirty="0"/>
              <a:t>writer paraphrases the wording.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Different </a:t>
            </a:r>
            <a:r>
              <a:rPr lang="en-US" sz="3600" dirty="0"/>
              <a:t>vocabulary words are used.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The </a:t>
            </a:r>
            <a:r>
              <a:rPr lang="en-US" sz="3600" dirty="0"/>
              <a:t>writer makes few mistakes in grammar.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A </a:t>
            </a:r>
            <a:r>
              <a:rPr lang="en-US" sz="3600" dirty="0"/>
              <a:t>variety of sentences are included.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smtClean="0"/>
              <a:t> The </a:t>
            </a:r>
            <a:r>
              <a:rPr lang="en-US" sz="3600" dirty="0"/>
              <a:t>essay is complete within the time limit.</a:t>
            </a:r>
          </a:p>
          <a:p>
            <a:pPr lvl="0">
              <a:spcBef>
                <a:spcPts val="0"/>
              </a:spcBef>
              <a:buFont typeface="Wingdings" charset="2"/>
              <a:buChar char="ü"/>
            </a:pPr>
            <a:r>
              <a:rPr lang="en-US" sz="3600" dirty="0" smtClean="0"/>
              <a:t> The </a:t>
            </a:r>
            <a:r>
              <a:rPr lang="en-US" sz="3600" dirty="0"/>
              <a:t>essay is easy for someone to read</a:t>
            </a:r>
            <a:r>
              <a:rPr lang="en-US" sz="3600" dirty="0" smtClean="0"/>
              <a:t>.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 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377090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399</Words>
  <Application>Microsoft Macintosh PowerPoint</Application>
  <PresentationFormat>Widescreen</PresentationFormat>
  <Paragraphs>70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Calibri</vt:lpstr>
      <vt:lpstr>Calibri Light</vt:lpstr>
      <vt:lpstr>Chalkduster</vt:lpstr>
      <vt:lpstr>Mangal</vt:lpstr>
      <vt:lpstr>Wingdings</vt:lpstr>
      <vt:lpstr>Arial</vt:lpstr>
      <vt:lpstr>Office Theme</vt:lpstr>
      <vt:lpstr>Retrospect</vt:lpstr>
      <vt:lpstr>Review </vt:lpstr>
      <vt:lpstr>Question 1: Synthesis of Opposing Ideas</vt:lpstr>
      <vt:lpstr>PowerPoint Presentation</vt:lpstr>
      <vt:lpstr>1  Present the ideas in the reading passage</vt:lpstr>
      <vt:lpstr>2  Refute each point in the reading passage</vt:lpstr>
      <vt:lpstr>3  Include an optional conclusion</vt:lpstr>
      <vt:lpstr>Example Notes </vt:lpstr>
      <vt:lpstr>Example Essay</vt:lpstr>
      <vt:lpstr>Checklist 1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</dc:title>
  <dc:creator>Pamela Sharpe</dc:creator>
  <cp:lastModifiedBy>Pamela Sharpe</cp:lastModifiedBy>
  <cp:revision>85</cp:revision>
  <cp:lastPrinted>2018-04-18T17:04:12Z</cp:lastPrinted>
  <dcterms:created xsi:type="dcterms:W3CDTF">2017-10-11T17:59:39Z</dcterms:created>
  <dcterms:modified xsi:type="dcterms:W3CDTF">2018-07-11T04:14:21Z</dcterms:modified>
</cp:coreProperties>
</file>